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1" r:id="rId2"/>
    <p:sldId id="280" r:id="rId3"/>
    <p:sldId id="282" r:id="rId4"/>
    <p:sldId id="283" r:id="rId5"/>
    <p:sldId id="284" r:id="rId6"/>
    <p:sldId id="285" r:id="rId7"/>
    <p:sldId id="286" r:id="rId8"/>
    <p:sldId id="264" r:id="rId9"/>
    <p:sldId id="277" r:id="rId10"/>
    <p:sldId id="289" r:id="rId11"/>
    <p:sldId id="276" r:id="rId12"/>
    <p:sldId id="275" r:id="rId13"/>
    <p:sldId id="278" r:id="rId14"/>
    <p:sldId id="295" r:id="rId15"/>
    <p:sldId id="259" r:id="rId16"/>
    <p:sldId id="296" r:id="rId17"/>
    <p:sldId id="291" r:id="rId18"/>
    <p:sldId id="257" r:id="rId19"/>
    <p:sldId id="265" r:id="rId20"/>
    <p:sldId id="292" r:id="rId21"/>
    <p:sldId id="293" r:id="rId22"/>
    <p:sldId id="298" r:id="rId23"/>
    <p:sldId id="287" r:id="rId24"/>
    <p:sldId id="268" r:id="rId25"/>
    <p:sldId id="297" r:id="rId26"/>
    <p:sldId id="28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6209"/>
    <a:srgbClr val="FFFFFF"/>
    <a:srgbClr val="FBF8F3"/>
    <a:srgbClr val="FAFAF8"/>
    <a:srgbClr val="F6F5F0"/>
    <a:srgbClr val="F7F6EF"/>
    <a:srgbClr val="F0EEE0"/>
    <a:srgbClr val="F2EFDE"/>
    <a:srgbClr val="ECE8D0"/>
    <a:srgbClr val="2570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5236FFE-40B3-4836-9876-52B41CFEA81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BF8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653480765_3-celes-club-p-fon-dlya-prezentatsii-po-tolerantnosti-kra-3.jpg">
            <a:extLst>
              <a:ext uri="{FF2B5EF4-FFF2-40B4-BE49-F238E27FC236}">
                <a16:creationId xmlns:a16="http://schemas.microsoft.com/office/drawing/2014/main" id="{62C17861-BB04-43EE-B724-2C29694D1F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clrChange>
              <a:clrFrom>
                <a:srgbClr val="FDFDF5"/>
              </a:clrFrom>
              <a:clrTo>
                <a:srgbClr val="FDFD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ср 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hyperlink" Target="tolerantnost_(videomega.ru).mp4" TargetMode="Externa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ladnaya-semya_(videomega.ru).mp4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ejdunarodniy-den-tolerantnosti_(videomega.ru).mp4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ladnaya-semya_(videomega.ru).mp4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ladnaya-semya_(videomega.ru).mp4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МБУК «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Бейская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межпоселенческая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районная библиотека»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80528" y="980728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ДОБРОТЫ </a:t>
            </a:r>
            <a:br>
              <a:rPr lang="ru-RU" sz="5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ДРУЖБЫ </a:t>
            </a:r>
            <a:br>
              <a:rPr lang="ru-RU" sz="5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«Дай сердца твоего </a:t>
            </a:r>
            <a:br>
              <a:rPr lang="ru-RU" sz="5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коснуться сердцем»</a:t>
            </a:r>
          </a:p>
        </p:txBody>
      </p:sp>
      <p:pic>
        <p:nvPicPr>
          <p:cNvPr id="8" name="Рисунок 7" descr="83393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3F1F3"/>
              </a:clrFrom>
              <a:clrTo>
                <a:srgbClr val="F3F1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4365104"/>
            <a:ext cx="2726132" cy="2492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https://kipmu.ru/wp-content/uploads/2021/07/nacg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https://kipmu.ru/wp-content/uploads/2021/07/nacg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https://kipmu.ru/wp-content/uploads/2021/07/nacg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18" name="Picture 2" descr="https://multiurok.ru/img/282322/image_5ea025e8cc1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451276" cy="5620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https://kipmu.ru/wp-content/uploads/2021/07/nacg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https://kipmu.ru/wp-content/uploads/2021/07/nacg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https://kipmu.ru/wp-content/uploads/2021/07/nacg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4" name="Picture 8" descr="https://psychbook.ru/assets/i/ai/4/1/7/i/279318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60648"/>
            <a:ext cx="3744416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4" name="Picture 2" descr="https://mr-rf.ru/upload/iblock/950/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284984"/>
            <a:ext cx="5832648" cy="3280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https://mtdata.ru/u15/photoDC17/20945792681-0/original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960440" cy="2828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BF8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103440" y="476672"/>
            <a:ext cx="504056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ru-RU" sz="29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/>
              <a:t> </a:t>
            </a:r>
          </a:p>
        </p:txBody>
      </p:sp>
      <p:pic>
        <p:nvPicPr>
          <p:cNvPr id="32770" name="Picture 2" descr="https://rusvesna.su/sites/default/files/styles/orign_wm/public/siriyskaya_umerennaya_oppoziciy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4114743" cy="2592288"/>
          </a:xfrm>
          <a:prstGeom prst="rect">
            <a:avLst/>
          </a:prstGeom>
          <a:noFill/>
        </p:spPr>
      </p:pic>
      <p:pic>
        <p:nvPicPr>
          <p:cNvPr id="12290" name="Picture 2" descr="https://politrussia.com/upload/iblock/f35/f35dca192ee272e6c8a0abf1a003ec2b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548680"/>
            <a:ext cx="4283968" cy="2748166"/>
          </a:xfrm>
          <a:prstGeom prst="rect">
            <a:avLst/>
          </a:prstGeom>
          <a:noFill/>
        </p:spPr>
      </p:pic>
      <p:pic>
        <p:nvPicPr>
          <p:cNvPr id="12292" name="Picture 4" descr="https://politikus.info/uploads/posts/2016-02/1456746033_igil.jpe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3429000"/>
            <a:ext cx="4867740" cy="3042338"/>
          </a:xfrm>
          <a:prstGeom prst="rect">
            <a:avLst/>
          </a:prstGeom>
          <a:noFill/>
        </p:spPr>
      </p:pic>
      <p:pic>
        <p:nvPicPr>
          <p:cNvPr id="32772" name="Picture 4" descr="https://phonoteka.org/uploads/posts/2021-05/1621919756_15-phonoteka_org-p-fon-reshetka-tyurmi-15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67544" y="332656"/>
            <a:ext cx="828092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принципы толерантности: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важение человеческого достоинства всех 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исключения людей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важение различий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онимание индивидуальной неповторимости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заимозависимость, как основа совместных действий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заимодополняемость, как основанная черта различий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ультура мира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охранение памяти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тказ от насилия, как не приемлемого средства 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приобщения человека, к какой-либо идеи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обровольность выбора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вобода совести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кцент на искренность убеждений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мение принудить себя, не принуждая других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https://nova.rs/wp-content/uploads/2020/09/profimedia-010580023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45106" cy="6093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75856" y="1556792"/>
            <a:ext cx="2592288" cy="3744416"/>
          </a:xfrm>
          <a:prstGeom prst="rect">
            <a:avLst/>
          </a:prstGeom>
          <a:solidFill>
            <a:srgbClr val="2570D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6" name="Picture 6" descr="https://vignette.wikia.nocookie.net/paisesficticios/images/4/4f/Bandera_de_la_ONFU.png/revision/latest?cb=20160604122443&amp;path-prefix=es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0879C1"/>
              </a:clrFrom>
              <a:clrTo>
                <a:srgbClr val="0879C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3789040"/>
            <a:ext cx="2556791" cy="170613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75856" y="1700808"/>
            <a:ext cx="259228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</a:rPr>
              <a:t>ВСЕОБЩАЯ</a:t>
            </a:r>
            <a:br>
              <a:rPr lang="ru-RU" sz="2200" b="1" dirty="0">
                <a:solidFill>
                  <a:schemeClr val="bg1"/>
                </a:solidFill>
              </a:rPr>
            </a:br>
            <a:r>
              <a:rPr lang="ru-RU" sz="2200" b="1" dirty="0">
                <a:solidFill>
                  <a:schemeClr val="bg1"/>
                </a:solidFill>
              </a:rPr>
              <a:t>ДЕКЛАРАЦИЯ ПРАВ ЧЕЛОВЕКА</a:t>
            </a:r>
          </a:p>
          <a:p>
            <a:pPr algn="ctr"/>
            <a:endParaRPr lang="ru-RU" sz="2200" b="1" dirty="0">
              <a:solidFill>
                <a:schemeClr val="bg1"/>
              </a:solidFill>
            </a:endParaRPr>
          </a:p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1556792"/>
            <a:ext cx="2592288" cy="3744416"/>
          </a:xfrm>
          <a:prstGeom prst="rect">
            <a:avLst/>
          </a:prstGeom>
          <a:solidFill>
            <a:srgbClr val="2570D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084168" y="1556792"/>
            <a:ext cx="2592288" cy="3744416"/>
          </a:xfrm>
          <a:prstGeom prst="rect">
            <a:avLst/>
          </a:prstGeom>
          <a:solidFill>
            <a:srgbClr val="2570D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6" descr="https://vignette.wikia.nocookie.net/paisesficticios/images/4/4f/Bandera_de_la_ONFU.png/revision/latest?cb=20160604122443&amp;path-prefix=es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0879C1"/>
              </a:clrFrom>
              <a:clrTo>
                <a:srgbClr val="0879C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789040"/>
            <a:ext cx="2556791" cy="1706130"/>
          </a:xfrm>
          <a:prstGeom prst="rect">
            <a:avLst/>
          </a:prstGeom>
          <a:noFill/>
        </p:spPr>
      </p:pic>
      <p:pic>
        <p:nvPicPr>
          <p:cNvPr id="14" name="Picture 6" descr="https://vignette.wikia.nocookie.net/paisesficticios/images/4/4f/Bandera_de_la_ONFU.png/revision/latest?cb=20160604122443&amp;path-prefix=es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0879C1"/>
              </a:clrFrom>
              <a:clrTo>
                <a:srgbClr val="0879C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2556791" cy="170613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23528" y="1700808"/>
            <a:ext cx="28803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МЕЖДУНАРОДНЫЙ ПАКТ О ГРАЖДАНСКИХ И ПОЛИТИЧЕСКИХ ПРАВАХ</a:t>
            </a:r>
          </a:p>
          <a:p>
            <a:pPr algn="ctr"/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84168" y="1772816"/>
            <a:ext cx="25922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МЕЖДУНАРОДНЫЙ ПАКТ ОБ ЭКОНОМИЧЕСКИХ, СОЦИАЛЬНЫХ И КУЛЬТУРНЫХ ПРАВАХ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03440" y="476672"/>
            <a:ext cx="504056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ru-RU" sz="29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43808" y="548680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ru-RU" altLang="ja-JP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s://avdet.org/wp-content/uploads/2016/04/03_05_2015_tolerantnost_0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620688"/>
            <a:ext cx="670560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95536" y="260648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Права человека: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1640" y="908720"/>
            <a:ext cx="626469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Личные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(право на жизнь, на имя и фамилию право на частную собственность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Политические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(равенство перед законом, свобода совести, свобода слова и печати, свобода собраний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Социально-экономические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(трудовые права, право на охрану семьи, на жилье, на образование, на охрану здоровья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Культурные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(свобода наук и искусств, свобода преподавания)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Экологические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(право на благоприятную окружающую среду, право на достоверную информацию об окружающей среде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BF8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5" name="Picture 7" descr="https://t-library.krd.muzkult.ru/media/2020/06/10/1254796007/news-b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5445224"/>
            <a:ext cx="12773025" cy="43053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103440" y="188640"/>
            <a:ext cx="50405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ru-RU" sz="2900" dirty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Статья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29 часть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2:</a:t>
            </a:r>
            <a:br>
              <a:rPr lang="ru-RU" sz="2900" dirty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 допускаются пропаганда или агитация, возбуждающие социальную, расовую, национальную или религиозную ненависть или вражду. Запрещается пропаганда социального, расового, национального религиозного или языкового превосходства.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/>
              <a:t> </a:t>
            </a:r>
          </a:p>
        </p:txBody>
      </p:sp>
      <p:pic>
        <p:nvPicPr>
          <p:cNvPr id="7177" name="Picture 9" descr="https://lovesbook.ru/ssl/u/00/f366cce2d211ea8904d48904753316/-/%D0%9A%D0%BE%D0%BD%D1%81%D1%82%D0%B8%D1%82%D1%83%D1%86%D0%B8%D1%8F%20%D0%A0%D0%BE%D1%81%D1%81%D0%B8%D0%B9%D1%81%D0%BA%D0%BE%D0%B9%20%D0%A4%D0%B5%D0%B4%D0%B5%D1%80%D0%B0%D1%86%D0%B8%D0%B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44624" y="-243408"/>
            <a:ext cx="6340252" cy="63402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BF8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10" name="Picture 6" descr="https://www.atorus.ru/sites/default/files/styles/head_carousel/public/2021-09/aba57b.jpg?itok=t2HM9EB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243408"/>
            <a:ext cx="8991268" cy="576064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339752" y="1628800"/>
            <a:ext cx="4680520" cy="30162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9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192</a:t>
            </a:r>
          </a:p>
        </p:txBody>
      </p:sp>
      <p:pic>
        <p:nvPicPr>
          <p:cNvPr id="6" name="Picture 7" descr="https://t-library.krd.muzkult.ru/media/2020/06/10/1254796007/news-b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4584" y="5445224"/>
            <a:ext cx="12773025" cy="4305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03440" y="476672"/>
            <a:ext cx="504056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ru-RU" sz="29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32656"/>
            <a:ext cx="9144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 ноября  </a:t>
            </a:r>
            <a:br>
              <a:rPr lang="ru-RU" sz="4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международный день толерантности </a:t>
            </a:r>
            <a:br>
              <a:rPr lang="ru-RU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терпимости</a:t>
            </a:r>
          </a:p>
        </p:txBody>
      </p:sp>
      <p:pic>
        <p:nvPicPr>
          <p:cNvPr id="1030" name="Picture 6" descr="https://thumbs.dreamstime.com/b/%D0%B1%D0%B8%D0%B7%D0%BD%D0%B5%D1%81%D0%BC%D0%B5%D0%BD%D1%8B-%D0%BE%D0%B3%D0%BE%D1%82%D0%B8%D0%BF%D0%B0-%D0%B2%D1%81%D1%82%D1%80%D0%B5%D1%87%D0%B8-%D1%81%D1%8B%D0%B3%D1%80%D0%B0%D0%BD%D0%BD%D0%BE%D1%81%D1%82%D0%B8-96644135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340768"/>
            <a:ext cx="3157576" cy="3323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BF8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5" name="Picture 7" descr="https://t-library.krd.muzkult.ru/media/2020/06/10/1254796007/news-b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5445224"/>
            <a:ext cx="12773025" cy="43053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103440" y="188640"/>
            <a:ext cx="5040560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ru-RU" sz="29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«Мы, многонациональный народ Российской Федерации, соединенные общей судьбой на своей земле, утверждая права и свободы человека, гражданский мир и согласие, сохраняя исторически сложившееся государственное единство, исходя из общепризнанных принципов равноправия и самоопределения народов…»</a:t>
            </a:r>
          </a:p>
          <a:p>
            <a:r>
              <a:rPr lang="ru-RU" sz="2900" dirty="0"/>
              <a:t> </a:t>
            </a:r>
          </a:p>
        </p:txBody>
      </p:sp>
      <p:pic>
        <p:nvPicPr>
          <p:cNvPr id="7177" name="Picture 9" descr="https://lovesbook.ru/ssl/u/00/f366cce2d211ea8904d48904753316/-/%D0%9A%D0%BE%D0%BD%D1%81%D1%82%D0%B8%D1%82%D1%83%D1%86%D0%B8%D1%8F%20%D0%A0%D0%BE%D1%81%D1%81%D0%B8%D0%B9%D1%81%D0%BA%D0%BE%D0%B9%20%D0%A4%D0%B5%D0%B4%D0%B5%D1%80%D0%B0%D1%86%D0%B8%D0%B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44624" y="-315416"/>
            <a:ext cx="6340252" cy="63402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620688"/>
            <a:ext cx="4824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1995 году в честь 125 годовщины со дня рождения известного индийского правозащитника и политического деятеля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 Махатмы Ганди </a:t>
            </a:r>
          </a:p>
        </p:txBody>
      </p:sp>
      <p:pic>
        <p:nvPicPr>
          <p:cNvPr id="41986" name="Picture 2" descr="https://thailand-good.ru/wp-content/uploads/9/0/4/9040309299c4ed4edcc6ea39db95093d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3925322" cy="37444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27984" y="4365104"/>
            <a:ext cx="4464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ЮНЕСКО учредило премию имени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Маданджита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Сингха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индийского художника, писателя и дипломата, посла доброй ЮНЕСКО</a:t>
            </a:r>
          </a:p>
        </p:txBody>
      </p:sp>
      <p:pic>
        <p:nvPicPr>
          <p:cNvPr id="41987" name="Picture 3" descr="prof-manjit-singh-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3712982" cy="3645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03440" y="476672"/>
            <a:ext cx="504056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ru-RU" sz="29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43808" y="548680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ru-RU" altLang="ja-JP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s://avdet.org/wp-content/uploads/2016/04/03_05_2015_tolerantnost_0.jpg">
            <a:hlinkClick r:id="rId2" action="ppaction://hlinkfile"/>
            <a:extLst>
              <a:ext uri="{FF2B5EF4-FFF2-40B4-BE49-F238E27FC236}">
                <a16:creationId xmlns:a16="http://schemas.microsoft.com/office/drawing/2014/main" id="{F16165E9-8473-4D3D-8FC2-517761CBD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620688"/>
            <a:ext cx="670560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03440" y="476672"/>
            <a:ext cx="504056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ru-RU" sz="29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0466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https://www.mgpu.ru/wp-content/uploads/2017/11/111111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315390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940" name="Picture 4" descr="https://cdn.culture.ru/images/3f62432e-a731-5b4a-9537-bc1062de3a4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32656"/>
            <a:ext cx="4150864" cy="2919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942" name="Picture 6" descr="https://cdn.culture.ru/images/4dbe2b44-7b59-5048-ba29-aab4cfd362cd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3429000"/>
            <a:ext cx="5112568" cy="2827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BF8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103440" y="476672"/>
            <a:ext cx="504056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ru-RU" sz="29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/>
              <a:t> </a:t>
            </a:r>
          </a:p>
        </p:txBody>
      </p:sp>
      <p:pic>
        <p:nvPicPr>
          <p:cNvPr id="25602" name="Picture 2" descr="https://im.kommersant.ru/Issues.photo/NEWS/2015/05/05/KMO_088197_196003_1_t218_07271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4228350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https://mtdata.ru/u29/photo2B04/20378954791-0/origina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476672"/>
            <a:ext cx="3844119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https://www.foreignbrief.com/wp-content/uploads/2018/08/Yemen-peace-talks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2996952"/>
            <a:ext cx="4968552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МБУК «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Бейская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межпоселенческая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районная библиотека»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03440" y="476672"/>
            <a:ext cx="504056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ru-RU" sz="29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0466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mezhdunarodnyj-den-spravedlivost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476672"/>
            <a:ext cx="7981950" cy="59245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МБУК «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Бейская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межпоселенческая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районная библиотека»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03440" y="476672"/>
            <a:ext cx="504056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ru-RU" sz="29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75656" y="1720840"/>
            <a:ext cx="61926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03440" y="332656"/>
            <a:ext cx="504056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ru-RU" sz="29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87824" y="332656"/>
            <a:ext cx="3096344" cy="6013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Төзімділік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ja-JP" altLang="en-US" sz="3200" dirty="0">
                <a:latin typeface="Times New Roman" pitchFamily="18" charset="0"/>
                <a:cs typeface="Times New Roman" pitchFamily="18" charset="0"/>
              </a:rPr>
              <a:t> 公差</a:t>
            </a:r>
            <a:br>
              <a:rPr lang="ru-RU" altLang="ja-JP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ja-JP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>
                <a:latin typeface="Times New Roman" pitchFamily="18" charset="0"/>
                <a:cs typeface="Times New Roman" pitchFamily="18" charset="0"/>
              </a:rPr>
              <a:t>tolleranza</a:t>
            </a:r>
            <a:br>
              <a:rPr lang="ru-RU" altLang="ja-JP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ja-JP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>
                <a:latin typeface="Times New Roman" pitchFamily="18" charset="0"/>
                <a:cs typeface="Times New Roman" pitchFamily="18" charset="0"/>
              </a:rPr>
              <a:t>kam</a:t>
            </a:r>
            <a:r>
              <a:rPr lang="en-US" altLang="ja-JP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altLang="ja-JP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>
                <a:latin typeface="Times New Roman" pitchFamily="18" charset="0"/>
                <a:cs typeface="Times New Roman" pitchFamily="18" charset="0"/>
              </a:rPr>
              <a:t>ua</a:t>
            </a:r>
            <a:br>
              <a:rPr lang="ru-RU" altLang="ja-JP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ja-JP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>
                <a:latin typeface="Times New Roman" pitchFamily="18" charset="0"/>
                <a:cs typeface="Times New Roman" pitchFamily="18" charset="0"/>
              </a:rPr>
              <a:t>caoinfhulaingt</a:t>
            </a:r>
            <a:br>
              <a:rPr lang="ru-RU" altLang="ja-JP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ja-JP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>
                <a:latin typeface="Times New Roman" pitchFamily="18" charset="0"/>
                <a:cs typeface="Times New Roman" pitchFamily="18" charset="0"/>
              </a:rPr>
              <a:t>pagpaparaya</a:t>
            </a:r>
            <a:br>
              <a:rPr lang="ru-RU" altLang="ja-JP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ja-JP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err="1">
                <a:latin typeface="Times New Roman" pitchFamily="18" charset="0"/>
                <a:cs typeface="Times New Roman" pitchFamily="18" charset="0"/>
              </a:rPr>
              <a:t>tolérance</a:t>
            </a:r>
            <a:r>
              <a:rPr lang="en-US" altLang="ja-JP" sz="32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ja-JP" sz="3200" dirty="0">
                <a:latin typeface="Times New Roman" pitchFamily="18" charset="0"/>
                <a:cs typeface="Times New Roman" pitchFamily="18" charset="0"/>
              </a:rPr>
            </a:br>
            <a:r>
              <a:rPr lang="ja-JP" altLang="en-US" sz="3200" dirty="0">
                <a:latin typeface="Times New Roman" pitchFamily="18" charset="0"/>
                <a:cs typeface="Times New Roman" pitchFamily="18" charset="0"/>
              </a:rPr>
              <a:t>トレランス</a:t>
            </a:r>
            <a:br>
              <a:rPr lang="ru-RU" altLang="ja-JP" sz="3200" dirty="0">
                <a:latin typeface="Times New Roman" pitchFamily="18" charset="0"/>
                <a:cs typeface="Times New Roman" pitchFamily="18" charset="0"/>
              </a:rPr>
            </a:br>
            <a:r>
              <a:rPr lang="th-TH" altLang="ja-JP" sz="3200" dirty="0">
                <a:latin typeface="Times New Roman" pitchFamily="18" charset="0"/>
                <a:cs typeface="Times New Roman" pitchFamily="18" charset="0"/>
              </a:rPr>
              <a:t> ความอดทน</a:t>
            </a:r>
            <a:br>
              <a:rPr lang="ru-RU" altLang="ja-JP" sz="3200" dirty="0">
                <a:latin typeface="Times New Roman" pitchFamily="18" charset="0"/>
                <a:cs typeface="Times New Roman" pitchFamily="18" charset="0"/>
              </a:rPr>
            </a:br>
            <a:r>
              <a:rPr lang="ko-KR" altLang="en-US" sz="3200" dirty="0">
                <a:latin typeface="Times New Roman" pitchFamily="18" charset="0"/>
                <a:cs typeface="Times New Roman" pitchFamily="18" charset="0"/>
              </a:rPr>
              <a:t> 허용 오차</a:t>
            </a:r>
            <a:br>
              <a:rPr lang="ru-RU" altLang="ko-KR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ko-K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3200" dirty="0" err="1">
                <a:latin typeface="Times New Roman" pitchFamily="18" charset="0"/>
                <a:cs typeface="Times New Roman" pitchFamily="18" charset="0"/>
              </a:rPr>
              <a:t>хүлцэл</a:t>
            </a:r>
            <a:r>
              <a:rPr lang="th-TH" altLang="ja-JP" sz="32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ja-JP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03440" y="476672"/>
            <a:ext cx="504056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ru-RU" sz="29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9592" y="548680"/>
            <a:ext cx="698477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 испанском языке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оно означает способность признавать отличные от своих собственных идеи или мнения.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Во французском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отношение, при котором допускается, что другие могут думать или действовать иначе, нежели ты сам.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 английском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готовность быть терпимым, снисходительным.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 китайском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позволять, принимать, быть по отношению к другим велико­душным.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 арабском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прощение, снисходительность, мягкость, милосердие, сострада­ние, благосклонность, терпение, расположенность к другим.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 русском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способность терпеть что-то или кого-то (быть выдержанным, вы­носливым, стойким, уметь мириться с существованием чего-либо, кого-либо).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03440" y="476672"/>
            <a:ext cx="504056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ru-RU" sz="29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43808" y="548680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s://www.libex.ru/img/x/1a/10/d94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4032448" cy="572558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644008" y="620688"/>
            <a:ext cx="302433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Впервые термин толерантность (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tolerance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 упоминается в 1361 году. В XV(15)веке понятие толерантность носило смысл выносливости, способности переносить боль. Но уже к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XVI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(16) веку к данному значению в понятии толерантность добавляется значение «воздержанность», «сдержанность», и «позволение».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03440" y="476672"/>
            <a:ext cx="504056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ru-RU" sz="29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76056" y="620688"/>
            <a:ext cx="33123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Князь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Беневентский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Французский политик и дипломат</a:t>
            </a:r>
          </a:p>
          <a:p>
            <a:pPr>
              <a:buFont typeface="Arial" pitchFamily="34" charset="0"/>
              <a:buChar char="•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Занимал пост министра иностранных дел при трёх режимах, начиная с Директории и кончая правительством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Луи-Филиппа</a:t>
            </a:r>
          </a:p>
          <a:p>
            <a:pPr>
              <a:buFont typeface="Arial" pitchFamily="34" charset="0"/>
              <a:buChar char="•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Известный мастер политической интриги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s://i.pinimg.com/originals/8d/fa/e6/8dfae630f8be8a2b7750b5bcac2ac35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704457" cy="6245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03440" y="476672"/>
            <a:ext cx="504056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ru-RU" sz="29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43808" y="548680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ru-RU" altLang="ja-JP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s://avdet.org/wp-content/uploads/2016/04/03_05_2015_tolerantnost_0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764704"/>
            <a:ext cx="670560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563888" y="1484784"/>
            <a:ext cx="540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«Если я чем-то </a:t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на тебя не похож, </a:t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я этим вовсе не оскорбляю тебя, </a:t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а, напротив, </a:t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одаряю»</a:t>
            </a:r>
          </a:p>
        </p:txBody>
      </p:sp>
      <p:pic>
        <p:nvPicPr>
          <p:cNvPr id="19458" name="Picture 2" descr="https://cdn.kino.ru/images/originals/279/7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2952328" cy="4072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39552" y="5373216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Антуан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Сент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Экзюпери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https://kipmu.ru/wp-content/uploads/2021/07/nacg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https://kipmu.ru/wp-content/uploads/2021/07/nacg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https://kipmu.ru/wp-content/uploads/2021/07/nacg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6" name="Picture 4" descr="https://www.aspinaccept.org/wp-content/uploads/2018/01/cropped-iStock-668617704-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748464" cy="5021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963</TotalTime>
  <Words>661</Words>
  <PresentationFormat>Экран (4:3)</PresentationFormat>
  <Paragraphs>62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2022-10-25T06:11:13Z</dcterms:created>
  <dcterms:modified xsi:type="dcterms:W3CDTF">2022-11-16T08:29:40Z</dcterms:modified>
</cp:coreProperties>
</file>