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0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15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ср 27.05.20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ср 27.05.20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ср 27.05.20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ср 27.05.20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ср 27.05.20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ср 27.05.20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ср 27.05.20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ср 27.05.20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ср 27.05.20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ср 27.05.20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ср 27.05.20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pPr/>
              <a:t>ср 27.05.20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500042"/>
            <a:ext cx="7543800" cy="2568918"/>
          </a:xfrm>
        </p:spPr>
        <p:txBody>
          <a:bodyPr/>
          <a:lstStyle/>
          <a:p>
            <a:pPr algn="ctr"/>
            <a:r>
              <a:rPr lang="ru-RU" sz="6600" dirty="0" smtClean="0">
                <a:solidFill>
                  <a:schemeClr val="bg1"/>
                </a:solidFill>
              </a:rPr>
              <a:t>Виртуальная книжная выставка</a:t>
            </a:r>
            <a:endParaRPr lang="ru-RU" sz="6600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3208000"/>
            <a:ext cx="9144000" cy="2237223"/>
          </a:xfrm>
        </p:spPr>
        <p:txBody>
          <a:bodyPr>
            <a:normAutofit/>
          </a:bodyPr>
          <a:lstStyle/>
          <a:p>
            <a:pPr algn="ctr"/>
            <a:r>
              <a:rPr lang="ru-RU" sz="8000" u="sng" dirty="0">
                <a:solidFill>
                  <a:prstClr val="black">
                    <a:lumMod val="85000"/>
                    <a:lumOff val="15000"/>
                  </a:prstClr>
                </a:solidFill>
                <a:latin typeface="Impact"/>
                <a:ea typeface="+mj-ea"/>
                <a:cs typeface="+mj-cs"/>
              </a:rPr>
              <a:t>«Книги о войне»</a:t>
            </a:r>
            <a:endParaRPr lang="ru-RU" u="sng" dirty="0"/>
          </a:p>
        </p:txBody>
      </p:sp>
      <p:sp>
        <p:nvSpPr>
          <p:cNvPr id="4" name="Овал 3"/>
          <p:cNvSpPr/>
          <p:nvPr/>
        </p:nvSpPr>
        <p:spPr>
          <a:xfrm>
            <a:off x="0" y="5943600"/>
            <a:ext cx="1485872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200" b="1" dirty="0" smtClean="0"/>
              <a:t>12+</a:t>
            </a:r>
            <a:endParaRPr lang="ru-RU" sz="42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9144000" cy="4286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БОНДАРЕВСКАЯ СЕЛЬСКАЯ БИБЛИОТЕКА</a:t>
            </a:r>
            <a:endParaRPr lang="ru-RU" sz="32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508104" y="5848357"/>
            <a:ext cx="36397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dirty="0">
                <a:ea typeface="Times New Roman"/>
                <a:cs typeface="Times New Roman"/>
              </a:rPr>
              <a:t>Подготовила библиотекарь</a:t>
            </a:r>
          </a:p>
          <a:p>
            <a:pPr algn="ctr">
              <a:spcAft>
                <a:spcPts val="0"/>
              </a:spcAft>
            </a:pPr>
            <a:r>
              <a:rPr lang="ru-RU" b="1" dirty="0">
                <a:ea typeface="Times New Roman"/>
                <a:cs typeface="Times New Roman"/>
              </a:rPr>
              <a:t> ч/з. </a:t>
            </a:r>
            <a:r>
              <a:rPr lang="ru-RU" b="1" dirty="0" err="1">
                <a:ea typeface="Times New Roman"/>
                <a:cs typeface="Times New Roman"/>
              </a:rPr>
              <a:t>Бондаревской</a:t>
            </a:r>
            <a:r>
              <a:rPr lang="ru-RU" b="1" dirty="0">
                <a:ea typeface="Times New Roman"/>
                <a:cs typeface="Times New Roman"/>
              </a:rPr>
              <a:t> библиотеки </a:t>
            </a:r>
          </a:p>
          <a:p>
            <a:pPr algn="ctr">
              <a:spcAft>
                <a:spcPts val="0"/>
              </a:spcAft>
            </a:pPr>
            <a:r>
              <a:rPr lang="ru-RU" b="1" dirty="0">
                <a:ea typeface="Times New Roman"/>
                <a:cs typeface="Times New Roman"/>
              </a:rPr>
              <a:t>Богатырева Н. М.</a:t>
            </a:r>
            <a:endParaRPr lang="ru-RU" b="1" dirty="0">
              <a:effectLst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61071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227009"/>
            <a:ext cx="3653585" cy="5662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3902" y="5889312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400" b="1" dirty="0">
                <a:ea typeface="Times New Roman"/>
                <a:cs typeface="Times New Roman"/>
              </a:rPr>
              <a:t>Друнина, Ю. В. </a:t>
            </a:r>
            <a:endParaRPr lang="ru-RU" sz="1400" dirty="0">
              <a:ea typeface="Times New Roman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1400" b="1" dirty="0">
                <a:ea typeface="Times New Roman"/>
                <a:cs typeface="Times New Roman"/>
              </a:rPr>
              <a:t>     Стихи о войне / Юлия Друнина; [сост., предисл. Е. </a:t>
            </a:r>
            <a:r>
              <a:rPr lang="ru-RU" sz="1400" b="1" dirty="0" err="1">
                <a:ea typeface="Times New Roman"/>
                <a:cs typeface="Times New Roman"/>
              </a:rPr>
              <a:t>Липатниковой</a:t>
            </a:r>
            <a:r>
              <a:rPr lang="ru-RU" sz="1400" b="1" dirty="0">
                <a:ea typeface="Times New Roman"/>
                <a:cs typeface="Times New Roman"/>
              </a:rPr>
              <a:t>]. – М.: </a:t>
            </a:r>
            <a:r>
              <a:rPr lang="ru-RU" sz="1400" b="1" dirty="0" err="1">
                <a:ea typeface="Times New Roman"/>
                <a:cs typeface="Times New Roman"/>
              </a:rPr>
              <a:t>Эксмо</a:t>
            </a:r>
            <a:r>
              <a:rPr lang="ru-RU" sz="1400" b="1" dirty="0">
                <a:ea typeface="Times New Roman"/>
                <a:cs typeface="Times New Roman"/>
              </a:rPr>
              <a:t>, 2010. – 304 с. – (Стихи о войне)</a:t>
            </a:r>
            <a:endParaRPr lang="ru-RU" sz="1400" dirty="0">
              <a:effectLst/>
              <a:ea typeface="Times New Roman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427984" y="575744"/>
            <a:ext cx="4572000" cy="501675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000" b="1" dirty="0">
                <a:ea typeface="Times New Roman"/>
                <a:cs typeface="Times New Roman"/>
              </a:rPr>
              <a:t>Сквозь грохот орудий дорогами Великой Отечественной войны шла муза Юлии </a:t>
            </a:r>
            <a:r>
              <a:rPr lang="ru-RU" sz="2000" b="1" dirty="0" err="1">
                <a:ea typeface="Times New Roman"/>
                <a:cs typeface="Times New Roman"/>
              </a:rPr>
              <a:t>Друниной</a:t>
            </a:r>
            <a:r>
              <a:rPr lang="ru-RU" sz="2000" b="1" dirty="0">
                <a:ea typeface="Times New Roman"/>
                <a:cs typeface="Times New Roman"/>
              </a:rPr>
              <a:t> – женственной и мужественной, верной солдатскому братству. В 17 лет работала санитаркой в глазном госпитале, затем ушла на фронт. Поэт-фронтовик, поэт-лирик, она любима все новыми и новыми читателями. Страницы этой книги возвращают в далекие «сороковые-роковые», в героические, полные лишений и страданий, но, вопреки всему, романтичные годы вчерашней школьницы, санинструктора Юлии </a:t>
            </a:r>
            <a:r>
              <a:rPr lang="ru-RU" sz="2000" b="1" dirty="0" err="1">
                <a:ea typeface="Times New Roman"/>
                <a:cs typeface="Times New Roman"/>
              </a:rPr>
              <a:t>Друниной</a:t>
            </a:r>
            <a:r>
              <a:rPr lang="ru-RU" sz="2000" b="1" dirty="0">
                <a:ea typeface="Times New Roman"/>
                <a:cs typeface="Times New Roman"/>
              </a:rPr>
              <a:t>.</a:t>
            </a:r>
            <a:endParaRPr lang="ru-RU" sz="2000" dirty="0">
              <a:effectLst/>
              <a:latin typeface="Calibri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4691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лайд 21.jpg"/>
          <p:cNvPicPr/>
          <p:nvPr/>
        </p:nvPicPr>
        <p:blipFill>
          <a:blip r:embed="rId2" cstate="email"/>
          <a:stretch>
            <a:fillRect/>
          </a:stretch>
        </p:blipFill>
        <p:spPr>
          <a:xfrm>
            <a:off x="0" y="15888"/>
            <a:ext cx="9144000" cy="684211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9144000" cy="1631216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0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НИКТО НЕ ЗАБЫТ, </a:t>
            </a:r>
          </a:p>
          <a:p>
            <a:pPr algn="ctr"/>
            <a:r>
              <a:rPr lang="ru-RU" sz="50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НИЧТО НЕ ЗАБЫТО.</a:t>
            </a:r>
            <a:endParaRPr lang="ru-RU" sz="50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05651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7332" y="3551109"/>
            <a:ext cx="9161332" cy="3306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 descr="F:\Логотип 75 лет Победе\P-75_logotip_gorizont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548680"/>
            <a:ext cx="8784976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9725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xXx\Desktop\2020 год\Е. Я. Ильина Четвертая высота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48" y="4071942"/>
            <a:ext cx="1285884" cy="1955942"/>
          </a:xfrm>
          <a:prstGeom prst="rect">
            <a:avLst/>
          </a:prstGeom>
          <a:noFill/>
        </p:spPr>
      </p:pic>
      <p:pic>
        <p:nvPicPr>
          <p:cNvPr id="3" name="Picture 1" descr="C:\Users\xXx\Desktop\2020 год\Василий Иванович Смирнов Саша Чекалин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028568">
            <a:off x="1088101" y="1520909"/>
            <a:ext cx="1360096" cy="1755292"/>
          </a:xfrm>
          <a:prstGeom prst="rect">
            <a:avLst/>
          </a:prstGeom>
          <a:noFill/>
        </p:spPr>
      </p:pic>
      <p:pic>
        <p:nvPicPr>
          <p:cNvPr id="4" name="Picture 1" descr="C:\Users\xXx\Desktop\2020 год\Е. Н. Кошевая. Повесть о сыне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7690" y="1077579"/>
            <a:ext cx="1428760" cy="2002540"/>
          </a:xfrm>
          <a:prstGeom prst="rect">
            <a:avLst/>
          </a:prstGeom>
          <a:noFill/>
        </p:spPr>
      </p:pic>
      <p:pic>
        <p:nvPicPr>
          <p:cNvPr id="5" name="Picture 2" descr="C:\Users\xXx\Desktop\2020 год\В. О. Богомолов. Иван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45907">
            <a:off x="6631785" y="1276996"/>
            <a:ext cx="1675231" cy="2243119"/>
          </a:xfrm>
          <a:prstGeom prst="rect">
            <a:avLst/>
          </a:prstGeom>
          <a:noFill/>
        </p:spPr>
      </p:pic>
      <p:pic>
        <p:nvPicPr>
          <p:cNvPr id="1027" name="Picture 3" descr="C:\Users\xXx\Desktop\2020 год\Борис Васильев А зори здесь тихие...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35181" y="4711154"/>
            <a:ext cx="1285884" cy="2040129"/>
          </a:xfrm>
          <a:prstGeom prst="rect">
            <a:avLst/>
          </a:prstGeom>
          <a:noFill/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260648"/>
            <a:ext cx="9144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>
              <a:spcAft>
                <a:spcPts val="0"/>
              </a:spcAft>
            </a:pP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Цель: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знать историю своей страны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патриотическое воспитание подрастающего поколения, </a:t>
            </a:r>
            <a:r>
              <a:rPr lang="ru-RU" sz="2000" b="1" dirty="0">
                <a:solidFill>
                  <a:prstClr val="black"/>
                </a:solidFill>
                <a:ea typeface="Times New Roman"/>
                <a:cs typeface="Times New Roman"/>
              </a:rPr>
              <a:t>память о погибших в Великую Отечественную </a:t>
            </a:r>
            <a:r>
              <a:rPr lang="ru-RU" sz="2000" b="1" dirty="0" smtClean="0">
                <a:solidFill>
                  <a:prstClr val="black"/>
                </a:solidFill>
                <a:ea typeface="Times New Roman"/>
                <a:cs typeface="Times New Roman"/>
              </a:rPr>
              <a:t>войну,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привитие любви к чтению.</a:t>
            </a:r>
            <a:r>
              <a:rPr lang="ru-RU" sz="2000" dirty="0">
                <a:ea typeface="Times New Roman"/>
                <a:cs typeface="Times New Roman"/>
              </a:rPr>
              <a:t> </a:t>
            </a:r>
            <a:endParaRPr lang="ru-RU" sz="2000" dirty="0">
              <a:latin typeface="Calibri"/>
              <a:ea typeface="Times New Roman"/>
              <a:cs typeface="Times New Roman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167844" y="3100899"/>
            <a:ext cx="28083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400" b="1" dirty="0">
                <a:latin typeface="Times New Roman" pitchFamily="18" charset="0"/>
                <a:ea typeface="Times New Roman"/>
                <a:cs typeface="Times New Roman" pitchFamily="18" charset="0"/>
              </a:rPr>
              <a:t>«Война – жесточе нету слова.</a:t>
            </a:r>
            <a:endParaRPr lang="ru-RU" sz="1400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spcAft>
                <a:spcPts val="0"/>
              </a:spcAft>
            </a:pPr>
            <a:r>
              <a:rPr lang="ru-RU" sz="1400" b="1" dirty="0">
                <a:latin typeface="Times New Roman" pitchFamily="18" charset="0"/>
                <a:ea typeface="Times New Roman"/>
                <a:cs typeface="Times New Roman" pitchFamily="18" charset="0"/>
              </a:rPr>
              <a:t>Война – печальней нету слова.</a:t>
            </a:r>
            <a:endParaRPr lang="ru-RU" sz="1400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spcAft>
                <a:spcPts val="0"/>
              </a:spcAft>
            </a:pPr>
            <a:r>
              <a:rPr lang="ru-RU" sz="1400" b="1" dirty="0">
                <a:latin typeface="Times New Roman" pitchFamily="18" charset="0"/>
                <a:ea typeface="Times New Roman"/>
                <a:cs typeface="Times New Roman" pitchFamily="18" charset="0"/>
              </a:rPr>
              <a:t>Война – святее нету слова </a:t>
            </a:r>
            <a:endParaRPr lang="ru-RU" sz="1400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spcAft>
                <a:spcPts val="0"/>
              </a:spcAft>
            </a:pPr>
            <a:r>
              <a:rPr lang="ru-RU" sz="1400" b="1" dirty="0">
                <a:latin typeface="Times New Roman" pitchFamily="18" charset="0"/>
                <a:ea typeface="Times New Roman"/>
                <a:cs typeface="Times New Roman" pitchFamily="18" charset="0"/>
              </a:rPr>
              <a:t>В тоске и славе этих лет. </a:t>
            </a:r>
            <a:endParaRPr lang="ru-RU" sz="1400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spcAft>
                <a:spcPts val="0"/>
              </a:spcAft>
            </a:pPr>
            <a:r>
              <a:rPr lang="ru-RU" sz="1400" b="1" dirty="0">
                <a:latin typeface="Times New Roman" pitchFamily="18" charset="0"/>
                <a:ea typeface="Times New Roman"/>
                <a:cs typeface="Times New Roman" pitchFamily="18" charset="0"/>
              </a:rPr>
              <a:t>И на устах у нас иного </a:t>
            </a:r>
            <a:endParaRPr lang="ru-RU" sz="1400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spcAft>
                <a:spcPts val="0"/>
              </a:spcAft>
            </a:pPr>
            <a:r>
              <a:rPr lang="ru-RU" sz="1400" b="1" dirty="0">
                <a:latin typeface="Times New Roman" pitchFamily="18" charset="0"/>
                <a:ea typeface="Times New Roman"/>
                <a:cs typeface="Times New Roman" pitchFamily="18" charset="0"/>
              </a:rPr>
              <a:t>Еще не может быть и нет».</a:t>
            </a:r>
            <a:endParaRPr lang="ru-RU" sz="1400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r">
              <a:spcAft>
                <a:spcPts val="0"/>
              </a:spcAft>
            </a:pPr>
            <a:r>
              <a:rPr lang="ru-RU" sz="1200" b="1" dirty="0">
                <a:ea typeface="Times New Roman"/>
                <a:cs typeface="Times New Roman"/>
              </a:rPr>
              <a:t>(Александр Твардовский)</a:t>
            </a:r>
            <a:endParaRPr lang="ru-RU" sz="1200" dirty="0">
              <a:effectLst/>
              <a:latin typeface="Calibri"/>
              <a:ea typeface="Times New Roman"/>
              <a:cs typeface="Times New Roman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17054" y="4293096"/>
            <a:ext cx="1274294" cy="1901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8633" y="4724719"/>
            <a:ext cx="1235634" cy="2040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275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 descr="C:\Users\xXx\Desktop\2020 год\Василий Иванович Смирнов Саша Чекалин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357166"/>
            <a:ext cx="4005190" cy="516895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429124" y="642919"/>
            <a:ext cx="4714876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263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err="1" smtClean="0">
                <a:ea typeface="Times New Roman" pitchFamily="18" charset="0"/>
                <a:cs typeface="Times New Roman" pitchFamily="18" charset="0"/>
              </a:rPr>
              <a:t>Повесть</a:t>
            </a:r>
            <a:r>
              <a:rPr lang="en-US" sz="1400" b="1" dirty="0" smtClean="0"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ea typeface="Times New Roman" pitchFamily="18" charset="0"/>
                <a:cs typeface="Times New Roman" pitchFamily="18" charset="0"/>
              </a:rPr>
              <a:t>посвящена</a:t>
            </a:r>
            <a:r>
              <a:rPr lang="en-US" sz="1400" b="1" dirty="0" smtClean="0"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ea typeface="Times New Roman" pitchFamily="18" charset="0"/>
                <a:cs typeface="Times New Roman" pitchFamily="18" charset="0"/>
              </a:rPr>
              <a:t>Герою</a:t>
            </a:r>
            <a:r>
              <a:rPr lang="en-US" sz="1400" b="1" dirty="0" smtClean="0"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ea typeface="Times New Roman" pitchFamily="18" charset="0"/>
                <a:cs typeface="Times New Roman" pitchFamily="18" charset="0"/>
              </a:rPr>
              <a:t>Советского</a:t>
            </a:r>
            <a:r>
              <a:rPr lang="en-US" sz="1400" b="1" dirty="0" smtClean="0"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ea typeface="Times New Roman" pitchFamily="18" charset="0"/>
                <a:cs typeface="Times New Roman" pitchFamily="18" charset="0"/>
              </a:rPr>
              <a:t>Союза</a:t>
            </a:r>
            <a:r>
              <a:rPr lang="en-US" sz="1400" b="1" dirty="0" smtClean="0"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ea typeface="Times New Roman" pitchFamily="18" charset="0"/>
                <a:cs typeface="Times New Roman" pitchFamily="18" charset="0"/>
              </a:rPr>
              <a:t>шестнадцатилетнему</a:t>
            </a:r>
            <a:r>
              <a:rPr lang="en-US" sz="1400" b="1" dirty="0" smtClean="0"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ea typeface="Times New Roman" pitchFamily="18" charset="0"/>
                <a:cs typeface="Times New Roman" pitchFamily="18" charset="0"/>
              </a:rPr>
              <a:t>школьнику</a:t>
            </a:r>
            <a:r>
              <a:rPr lang="en-US" sz="1400" b="1" dirty="0" smtClean="0"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ea typeface="Times New Roman" pitchFamily="18" charset="0"/>
                <a:cs typeface="Times New Roman" pitchFamily="18" charset="0"/>
              </a:rPr>
              <a:t>Саше</a:t>
            </a:r>
            <a:r>
              <a:rPr lang="en-US" sz="1400" b="1" dirty="0" smtClean="0"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ea typeface="Times New Roman" pitchFamily="18" charset="0"/>
                <a:cs typeface="Times New Roman" pitchFamily="18" charset="0"/>
              </a:rPr>
              <a:t>Чекалину</a:t>
            </a:r>
            <a:r>
              <a:rPr lang="en-US" sz="1400" b="1" dirty="0" smtClean="0">
                <a:ea typeface="Times New Roman" pitchFamily="18" charset="0"/>
                <a:cs typeface="Times New Roman" pitchFamily="18" charset="0"/>
              </a:rPr>
              <a:t>. </a:t>
            </a:r>
            <a:endParaRPr lang="ru-RU" sz="1400" b="1" dirty="0" smtClean="0">
              <a:cs typeface="Arial" pitchFamily="34" charset="0"/>
            </a:endParaRPr>
          </a:p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ea typeface="Times New Roman" pitchFamily="18" charset="0"/>
                <a:cs typeface="Times New Roman" pitchFamily="18" charset="0"/>
              </a:rPr>
              <a:t>Писатель  Василий Иванович Смирнов – сам участник Великой Отечественной войны – собрал и изучил материалы и документы о жизни Саши, о его семье, друзьях.</a:t>
            </a:r>
            <a:endParaRPr lang="ru-RU" sz="1400" b="1" dirty="0" smtClean="0">
              <a:cs typeface="Arial" pitchFamily="34" charset="0"/>
            </a:endParaRPr>
          </a:p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ea typeface="Times New Roman" pitchFamily="18" charset="0"/>
                <a:cs typeface="Times New Roman" pitchFamily="18" charset="0"/>
              </a:rPr>
              <a:t>В основе книги «Саша Чекалин»  – подлинные события того времени. Автор изменил только  имена некоторых героев и названия отдельных населенных пунктов. </a:t>
            </a:r>
            <a:endParaRPr lang="ru-RU" sz="1400" b="1" dirty="0" smtClean="0">
              <a:cs typeface="Arial" pitchFamily="34" charset="0"/>
            </a:endParaRPr>
          </a:p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ea typeface="Times New Roman" pitchFamily="18" charset="0"/>
                <a:cs typeface="Times New Roman" pitchFamily="18" charset="0"/>
              </a:rPr>
              <a:t>В предисловии к своей книге автор писал: «5 февраля 1942 г. советский народ узнал о подвиге школьника-комсомольца Саши Чекалина.</a:t>
            </a:r>
            <a:endParaRPr lang="ru-RU" sz="1400" b="1" dirty="0" smtClean="0">
              <a:cs typeface="Arial" pitchFamily="34" charset="0"/>
            </a:endParaRPr>
          </a:p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ea typeface="Times New Roman" pitchFamily="18" charset="0"/>
                <a:cs typeface="Times New Roman" pitchFamily="18" charset="0"/>
              </a:rPr>
              <a:t> «Никогда не забудем мы юного героя Александра Чекалина, - говорилось в «Правде», - мужественно принявшего смерть на фашистской дыбе, но не выдавшего товарищей». </a:t>
            </a:r>
            <a:endParaRPr lang="ru-RU" sz="1400" b="1" dirty="0" smtClean="0">
              <a:cs typeface="Arial" pitchFamily="34" charset="0"/>
            </a:endParaRPr>
          </a:p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ea typeface="Times New Roman" pitchFamily="18" charset="0"/>
                <a:cs typeface="Times New Roman" pitchFamily="18" charset="0"/>
              </a:rPr>
              <a:t>Его именем был назван город </a:t>
            </a:r>
            <a:r>
              <a:rPr lang="ru-RU" sz="1400" b="1" dirty="0" err="1" smtClean="0">
                <a:ea typeface="Times New Roman" pitchFamily="18" charset="0"/>
                <a:cs typeface="Times New Roman" pitchFamily="18" charset="0"/>
              </a:rPr>
              <a:t>Лихвин</a:t>
            </a:r>
            <a:r>
              <a:rPr lang="ru-RU" sz="1400" b="1" dirty="0" smtClean="0">
                <a:ea typeface="Times New Roman" pitchFamily="18" charset="0"/>
                <a:cs typeface="Times New Roman" pitchFamily="18" charset="0"/>
              </a:rPr>
              <a:t>, где он жил. Его именем названы улицы, школы, пионерские дружины. Эта книга тоже является памятником юному герою. В ней рассказано о его светлом детстве, юности и о суровой партизанской борьбе в Тульской области, на дальних рубежах обороны Москвы». </a:t>
            </a:r>
            <a:endParaRPr lang="ru-RU" sz="1400" b="1" dirty="0" smtClean="0">
              <a:cs typeface="Arial" pitchFamily="34" charset="0"/>
            </a:endParaRPr>
          </a:p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ea typeface="Times New Roman" pitchFamily="18" charset="0"/>
                <a:cs typeface="Times New Roman" pitchFamily="18" charset="0"/>
              </a:rPr>
              <a:t>Александру Чекалину посмертно присвоено звание Героя  Советского Союза.</a:t>
            </a:r>
            <a:endParaRPr lang="ru-RU" sz="1400" b="1" dirty="0" smtClean="0">
              <a:cs typeface="Arial" pitchFamily="34" charset="0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14282" y="5429264"/>
            <a:ext cx="4000528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Смирнов, В. И. 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    Саша Чекалин: повесть / В. И. Смирнов. – Л.: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Лениздат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, 1978. – 480 с.: ил.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6148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 descr="C:\Users\xXx\Desktop\2020 год\Е. Н. Кошевая. Повесть о сыне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44" y="428604"/>
            <a:ext cx="3786214" cy="5306732"/>
          </a:xfrm>
          <a:prstGeom prst="rect">
            <a:avLst/>
          </a:prstGeom>
          <a:noFill/>
        </p:spPr>
      </p:pic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5715016"/>
            <a:ext cx="392905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Кошевая, Е. Н. 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    Повесть о сыне / Е. Н. Кошевая. – Переиздание. – М.: «Детская литература», 1976. – 206 с.: ил. – (Школьная библиотека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4000496" y="428604"/>
            <a:ext cx="4929222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Эта книга написана матерью Олега Кошевого – Еленой Николаевной Кошевой. В своей повести она рассказывает о детстве и юности своего сына, о становлении его, как личности. С нежностью и добротой она вспоминает, как рос ее сын, каким честным, добрым, справедливым он был. Олег был талантлив, писал стихи. Сердце матери радовалось и гордилось. Но вот пришла война. Олег Кошевой вместе с молодогвардейцами города Краснодона встал на защиту своей страны. Молодогвардейцы организовали подполье по борьбе с врагом, и успешно боролись с ним. Боевой деятельностью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краснодонских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комсомольцев руководил Ваня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Туркенич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, фронтовик, уже имевший опыт участия в боях с фашистами, а секретарем подпольной организации стал Олег. Молодым подпольщикам удалось связаться с коммунистами, оставленными в подполье и наладить связь с партизанским отрядом. Но нашелся предатель, который выдал их. Многие из подпольщиков погибли. Среди них был Олег, ему не было еще и семнадцати лет. «Но и после мук в жандармерии Олег, весь избитый, изуродованный, не изменился и все настойчивее убеждал даже старших по возрасту товарищей: 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    - Не давайте радоваться палачам! Пусть они и не думают, что нам страшно расставаться с жизнью. Держитесь, товарищи! Наши все узнают. Нас не забудут… 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    Молодежь в камере он учил петь песни, сам запевал первый: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Широка страна моя родная… 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    С песней он и на расстрел пошел. 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    На последнем допросе, перед казнью, он сказал: 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    - О работе «Молодой гвардии» меня не спрашивайте, не скажу ни слова. И еще запомните: советскую молодежь вам никогда не поставить на колени – она умирает стоя.. Это мои последние слова, и знайте, что я слишком презираю вас, чтобы продолжать разговаривать с вами дальше. Посоветую одно: не прячьтесь. Вас найдут все равно! За все ответите! 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    Это был он, мой сын».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3036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xXx\Desktop\2020 год\В. О. Богомолов. Иван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44" y="428603"/>
            <a:ext cx="4286280" cy="5739289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42844" y="6119336"/>
            <a:ext cx="428628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Богомолов, В. О.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Иван/ В. О. Богомолов; </a:t>
            </a:r>
            <a:r>
              <a:rPr lang="ru-RU" sz="14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удож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И.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Пчелко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М.: Сов. Россия, 1980.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80 с.: ил.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433704" y="412470"/>
            <a:ext cx="4602792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b="1" dirty="0" smtClean="0">
                <a:ea typeface="Times New Roman"/>
                <a:cs typeface="Times New Roman"/>
              </a:rPr>
              <a:t>     </a:t>
            </a:r>
            <a:r>
              <a:rPr lang="ru-RU" sz="1400" b="1" dirty="0" smtClean="0">
                <a:ea typeface="Times New Roman"/>
                <a:cs typeface="Times New Roman"/>
              </a:rPr>
              <a:t>Маленькая </a:t>
            </a:r>
            <a:r>
              <a:rPr lang="ru-RU" sz="1400" b="1" dirty="0">
                <a:ea typeface="Times New Roman"/>
                <a:cs typeface="Times New Roman"/>
              </a:rPr>
              <a:t>остросюжетная повесть о двенадцатилетнем разведчике Иване </a:t>
            </a:r>
            <a:r>
              <a:rPr lang="ru-RU" sz="1400" b="1" dirty="0" err="1">
                <a:ea typeface="Times New Roman"/>
                <a:cs typeface="Times New Roman"/>
              </a:rPr>
              <a:t>Буслове</a:t>
            </a:r>
            <a:r>
              <a:rPr lang="ru-RU" sz="1400" b="1" dirty="0">
                <a:ea typeface="Times New Roman"/>
                <a:cs typeface="Times New Roman"/>
              </a:rPr>
              <a:t> из Гомеля, который значился в наших </a:t>
            </a:r>
            <a:r>
              <a:rPr lang="ru-RU" sz="1400" b="1" dirty="0" err="1">
                <a:ea typeface="Times New Roman"/>
                <a:cs typeface="Times New Roman"/>
              </a:rPr>
              <a:t>разведдокументах</a:t>
            </a:r>
            <a:r>
              <a:rPr lang="ru-RU" sz="1400" b="1" dirty="0">
                <a:ea typeface="Times New Roman"/>
                <a:cs typeface="Times New Roman"/>
              </a:rPr>
              <a:t> под фамилией «Бондарев». Он пробирался к немцам в глубокий тыл, собирал секретные сведения и доставлял их в штаб армии. То, что он делал и взрослому разведчику редко удается. </a:t>
            </a:r>
            <a:endParaRPr lang="ru-RU" sz="1400" dirty="0">
              <a:ea typeface="Times New Roman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1400" b="1" dirty="0">
                <a:ea typeface="Times New Roman"/>
                <a:cs typeface="Times New Roman"/>
              </a:rPr>
              <a:t>     Перед войной Иван жил в Прибалтике, его отец, пограничник, погиб в первый же день войны. Сестренка полутора лет была убита на руках у мальчика во время отступления, маму он потерял и не знал, жива ли она. Однажды, уйдя на задание, Иван не вернулся. Его задержал полицай Ефим Титков. «Допрашиваемый тщательно и со всей строгостью в течение четырех суток майором фон </a:t>
            </a:r>
            <a:r>
              <a:rPr lang="ru-RU" sz="1400" b="1" dirty="0" err="1">
                <a:ea typeface="Times New Roman"/>
                <a:cs typeface="Times New Roman"/>
              </a:rPr>
              <a:t>Биссинг</a:t>
            </a:r>
            <a:r>
              <a:rPr lang="ru-RU" sz="1400" b="1" dirty="0">
                <a:ea typeface="Times New Roman"/>
                <a:cs typeface="Times New Roman"/>
              </a:rPr>
              <a:t>, </a:t>
            </a:r>
            <a:r>
              <a:rPr lang="ru-RU" sz="1400" b="1" dirty="0" err="1">
                <a:ea typeface="Times New Roman"/>
                <a:cs typeface="Times New Roman"/>
              </a:rPr>
              <a:t>обер</a:t>
            </a:r>
            <a:r>
              <a:rPr lang="ru-RU" sz="1400" b="1" dirty="0">
                <a:ea typeface="Times New Roman"/>
                <a:cs typeface="Times New Roman"/>
              </a:rPr>
              <a:t>-лейтенантом </a:t>
            </a:r>
            <a:r>
              <a:rPr lang="ru-RU" sz="1400" b="1" dirty="0" err="1">
                <a:ea typeface="Times New Roman"/>
                <a:cs typeface="Times New Roman"/>
              </a:rPr>
              <a:t>Кляммт</a:t>
            </a:r>
            <a:r>
              <a:rPr lang="ru-RU" sz="1400" b="1" dirty="0">
                <a:ea typeface="Times New Roman"/>
                <a:cs typeface="Times New Roman"/>
              </a:rPr>
              <a:t> и фельдфебелем </a:t>
            </a:r>
            <a:r>
              <a:rPr lang="ru-RU" sz="1400" b="1" dirty="0" err="1">
                <a:ea typeface="Times New Roman"/>
                <a:cs typeface="Times New Roman"/>
              </a:rPr>
              <a:t>Штамер</a:t>
            </a:r>
            <a:r>
              <a:rPr lang="ru-RU" sz="1400" b="1" dirty="0">
                <a:ea typeface="Times New Roman"/>
                <a:cs typeface="Times New Roman"/>
              </a:rPr>
              <a:t> «Иван» никаких показаний, способствовавших бы установлению его личности, а также выяснению мотивов его пребывания в запретной зоне и в расположении 23-го армейского корпуса, не дал. На допросах держался вызывающе: не скрывал своего враждебного отношения к немецкой армии и Германской империи».</a:t>
            </a:r>
            <a:endParaRPr lang="ru-RU" sz="1400" dirty="0">
              <a:ea typeface="Times New Roman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1400" b="1" dirty="0">
                <a:ea typeface="Times New Roman"/>
                <a:cs typeface="Times New Roman"/>
              </a:rPr>
              <a:t>     Иван был расстрелян. А Титкову было выдано вознаграждение 100 (сто) марок.</a:t>
            </a:r>
            <a:endParaRPr lang="ru-RU" sz="1400" dirty="0">
              <a:ea typeface="Times New Roman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1400" b="1" dirty="0">
                <a:ea typeface="Times New Roman"/>
                <a:cs typeface="Times New Roman"/>
              </a:rPr>
              <a:t> 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569625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 descr="C:\Users\xXx\Desktop\2020 год\Е. Я. Ильина Четвертая высота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428604"/>
            <a:ext cx="3433001" cy="5221894"/>
          </a:xfrm>
          <a:prstGeom prst="rect">
            <a:avLst/>
          </a:prstGeom>
          <a:noFill/>
        </p:spPr>
      </p:pic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5688449"/>
            <a:ext cx="3714744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Ильина, Е. Я.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Четвертая высота: [повесть] / Елена Яковлевна Ильина;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худож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Т.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Хрычева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М.: АСТ: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Астрель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2008.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318 [2] 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.: ил.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(Любимое чтение)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714744" y="286970"/>
            <a:ext cx="5478394" cy="65710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dirty="0">
                <a:ea typeface="Times New Roman"/>
                <a:cs typeface="Times New Roman"/>
              </a:rPr>
              <a:t> </a:t>
            </a:r>
            <a:r>
              <a:rPr lang="ru-RU" sz="1300" dirty="0">
                <a:ea typeface="Times New Roman"/>
                <a:cs typeface="Times New Roman"/>
              </a:rPr>
              <a:t>Эта книга об удивительной судьбе знаменитой Гули Королевой, талантливой актрисе, мужественной девушке и просто добром, чутком человеке. </a:t>
            </a:r>
          </a:p>
          <a:p>
            <a:pPr algn="just">
              <a:spcAft>
                <a:spcPts val="0"/>
              </a:spcAft>
            </a:pPr>
            <a:r>
              <a:rPr lang="ru-RU" sz="1300" dirty="0">
                <a:ea typeface="Times New Roman"/>
                <a:cs typeface="Times New Roman"/>
              </a:rPr>
              <a:t>     В 12 лет Гуля взяла первую высоту в своей жизни. Она снималась в фильме «Дочь партизана».  Героиня кинокартины – бесстрашная </a:t>
            </a:r>
            <a:r>
              <a:rPr lang="ru-RU" sz="1300" dirty="0" err="1">
                <a:ea typeface="Times New Roman"/>
                <a:cs typeface="Times New Roman"/>
              </a:rPr>
              <a:t>Василинка</a:t>
            </a:r>
            <a:r>
              <a:rPr lang="ru-RU" sz="1300" dirty="0">
                <a:ea typeface="Times New Roman"/>
                <a:cs typeface="Times New Roman"/>
              </a:rPr>
              <a:t>. </a:t>
            </a:r>
            <a:r>
              <a:rPr lang="ru-RU" sz="1300" dirty="0" err="1">
                <a:ea typeface="Times New Roman"/>
                <a:cs typeface="Times New Roman"/>
              </a:rPr>
              <a:t>Василинкой</a:t>
            </a:r>
            <a:r>
              <a:rPr lang="ru-RU" sz="1300" dirty="0">
                <a:ea typeface="Times New Roman"/>
                <a:cs typeface="Times New Roman"/>
              </a:rPr>
              <a:t> была Гуля, ей пришлось приняться за трудную, серьезную </a:t>
            </a:r>
            <a:r>
              <a:rPr lang="ru-RU" sz="1300" dirty="0" smtClean="0">
                <a:ea typeface="Times New Roman"/>
                <a:cs typeface="Times New Roman"/>
              </a:rPr>
              <a:t>работу. Пришлось </a:t>
            </a:r>
            <a:r>
              <a:rPr lang="ru-RU" sz="1300" dirty="0">
                <a:ea typeface="Times New Roman"/>
                <a:cs typeface="Times New Roman"/>
              </a:rPr>
              <a:t>научиться ездить верхом – в седле и без седла. Конь ее чуть не сбросил на съемках. Однако Гуля сумела его укротить. </a:t>
            </a:r>
          </a:p>
          <a:p>
            <a:pPr algn="just">
              <a:spcAft>
                <a:spcPts val="0"/>
              </a:spcAft>
            </a:pPr>
            <a:r>
              <a:rPr lang="ru-RU" sz="1300" dirty="0">
                <a:ea typeface="Times New Roman"/>
                <a:cs typeface="Times New Roman"/>
              </a:rPr>
              <a:t>     На съемках Гуля застудилась и долго болела. Выздоровев, она снялась еще в одной картине «Солнечный маскарад». Но из-за болезни отстала в школе по успеваемости. И тогда Гуля преодолела вторую высоту. Самостоятельно подготовилась к экзаменам и сдала на «отлично». </a:t>
            </a:r>
          </a:p>
          <a:p>
            <a:pPr algn="just">
              <a:spcAft>
                <a:spcPts val="0"/>
              </a:spcAft>
            </a:pPr>
            <a:r>
              <a:rPr lang="ru-RU" sz="1300" dirty="0">
                <a:ea typeface="Times New Roman"/>
                <a:cs typeface="Times New Roman"/>
              </a:rPr>
              <a:t>     В 15 лет Гулю приняли в комсомол. Сияя от счастья, она прибежала домой, чтобы рассказать об этом родным. Затем пошла в бассейн, там она прыгнула с вышли с 3-х метров, с 5-ти метров, а с 8-ми метров Гуле стала страшно. «Я сказала им в райкоме, что постараюсь совершить смелый поступок, - мелькнуло у нее в голове, - а теперь «не могу»… Нет, стыдно. Не боюсь!» И, зажмурив глаза, опять разбежалась по площадке, подпрыгнула и снова полетела, как птица, с распростертыми, будто крылья, руками. Так Гуля покорила третью высоту. </a:t>
            </a:r>
          </a:p>
          <a:p>
            <a:pPr algn="just">
              <a:spcAft>
                <a:spcPts val="0"/>
              </a:spcAft>
            </a:pPr>
            <a:r>
              <a:rPr lang="ru-RU" sz="1300" dirty="0">
                <a:ea typeface="Times New Roman"/>
                <a:cs typeface="Times New Roman"/>
              </a:rPr>
              <a:t>     В июне 1941 года Гуля перешла на 2-й курс Гидромелиоративного института. Она была уже замужем, ждала рождение ребенка. Муж  с первых дней войны ушел на фронт, весть о его гибели Гуля получила, находясь в эвакуации и работая в госпитале. Оставив маленького сына Сашу маме, Гуля уходит на фронт санитаркой. «Гуля Королева вынесла с поля боя более ста раненых бойцов и командиров, и она же вместе с бойцами на высоте 56,8 штурмом брала немецкие окопы. В тяжелый момент боя за эту высоту, обагренную кровью, она подняла оставшееся без командира подразделение и повела его в атаку…» Так Гуля взяла четвертую высоту в своей жизни, она  погибла, но память о ней осталась в сердцах русских людей.</a:t>
            </a:r>
            <a:endParaRPr lang="ru-RU" sz="1300" dirty="0"/>
          </a:p>
        </p:txBody>
      </p:sp>
    </p:spTree>
    <p:extLst>
      <p:ext uri="{BB962C8B-B14F-4D97-AF65-F5344CB8AC3E}">
        <p14:creationId xmlns:p14="http://schemas.microsoft.com/office/powerpoint/2010/main" val="185283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xXx\Desktop\2020 год\Борис Васильев А зори здесь тихие...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357165"/>
            <a:ext cx="3500462" cy="5553685"/>
          </a:xfrm>
          <a:prstGeom prst="rect">
            <a:avLst/>
          </a:prstGeom>
          <a:noFill/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0" y="5903893"/>
            <a:ext cx="442912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Васильев, Б. Л.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А зори здесь тихие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…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[повести] / Борис Васильев.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СПб.: Амфора. ТИД Амфора, 2011.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287 с.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(Серия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Золотая коллекция для юношества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723841" y="389039"/>
            <a:ext cx="5420159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400" b="1" dirty="0" smtClean="0">
                <a:ea typeface="Times New Roman"/>
                <a:cs typeface="Times New Roman"/>
              </a:rPr>
              <a:t>     «</a:t>
            </a:r>
            <a:r>
              <a:rPr lang="ru-RU" sz="1400" b="1" dirty="0">
                <a:ea typeface="Times New Roman"/>
                <a:cs typeface="Times New Roman"/>
              </a:rPr>
              <a:t>Он стал солдатом, прежде, чем стать кем-нибудь еще…» - писали критики о Борисе Васильеве. Семнадцатилетним он ушел на фронт в 1941 году, воевал в десантных войсках, дважды выходил из окружения, был контужен. Он писал о том, что видел, и это принесло ему любовь читателей. </a:t>
            </a:r>
            <a:endParaRPr lang="ru-RU" sz="1400" dirty="0">
              <a:ea typeface="Times New Roman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1400" b="1" dirty="0">
                <a:ea typeface="Times New Roman"/>
                <a:cs typeface="Times New Roman"/>
              </a:rPr>
              <a:t>     В эту книгу вошли две пронзительные повести Бориса Васильева о юности, которую оборвала или опалила нещадно Великая Отечественная, - «Завтра была война» и «А зори здесь тихие…». </a:t>
            </a:r>
            <a:endParaRPr lang="ru-RU" sz="1400" dirty="0">
              <a:ea typeface="Times New Roman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1400" b="1" dirty="0">
                <a:ea typeface="Times New Roman"/>
                <a:cs typeface="Times New Roman"/>
              </a:rPr>
              <a:t>     Еще вчера его герои сидели за партой, любили, мечтали, стояли горой за правду, и вот им выпала судьба защищать Родину, и они не постояли за ценой. </a:t>
            </a:r>
            <a:endParaRPr lang="ru-RU" sz="1400" dirty="0">
              <a:ea typeface="Times New Roman"/>
              <a:cs typeface="Times New Roman"/>
            </a:endParaRPr>
          </a:p>
          <a:p>
            <a:pPr algn="just">
              <a:spcAft>
                <a:spcPts val="0"/>
              </a:spcAft>
              <a:tabLst>
                <a:tab pos="2200275" algn="l"/>
              </a:tabLst>
            </a:pPr>
            <a:r>
              <a:rPr lang="ru-RU" sz="1400" dirty="0">
                <a:ea typeface="Times New Roman"/>
                <a:cs typeface="Times New Roman"/>
              </a:rPr>
              <a:t>     </a:t>
            </a:r>
            <a:r>
              <a:rPr lang="ru-RU" sz="1400" b="1" dirty="0">
                <a:ea typeface="Times New Roman"/>
                <a:cs typeface="Times New Roman"/>
              </a:rPr>
              <a:t>Сотни тысяч вчерашних девчонок и мальчишек, вмиг повзрослевших за одну ночь, записались добровольцами в военкоматах, и ушли на фронт воевать  с немецким захватчиком, защищать свою Родину. И у каждого был свой счёт к фашистам. Бой шёл не только на фронтах, но также и в тылу нашей Родины. Немцы забрасывали свой десант, чтобы те проводили разведку на местах и устраивали диверсии. На особо важных объектах происходили бои местного значения. В сражениях принимали участие и женские батальоны. В книге Бориса Васильева «А зори здесь тихие» описывается как отряд из пятерых бойцов - молоденьких девчонок и их командира Федора Васкова, не дали пройти в наш тыл немецкому десанту из 16-ти человек, которые хотели взорвать мост стратегического назначения</a:t>
            </a:r>
            <a:r>
              <a:rPr lang="ru-RU" sz="1400" b="1" dirty="0" smtClean="0">
                <a:ea typeface="Times New Roman"/>
                <a:cs typeface="Times New Roman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80344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0" y="5473005"/>
            <a:ext cx="335755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Бондарев, Ю. В.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Батальоны просят огня: [повесть] / Ю. В. Бондарев; рисунки Н.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Байракова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М.: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Детская литература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1976.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191 с.: ил.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(Военная библиотека школьника)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4429124" y="357166"/>
            <a:ext cx="4714876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Я только раз видала рукопашный.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Раз - наяву и сотни раз во сне.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Кто говорит, что на войне не страшно,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Тот ничего не знает о войне.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1943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(Ю.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Друнина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3357554" y="3155390"/>
            <a:ext cx="5572164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Широкоизвестная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повесть о Великой Отечественной войне, о героизме и мужестве бойцов и командиров, первыми переправившимися на правый берег Днепра и ведущих там с фашистами трудный, неравный бой…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358919"/>
            <a:ext cx="3097420" cy="5114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397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</TotalTime>
  <Words>1873</Words>
  <Application>Microsoft Office PowerPoint</Application>
  <PresentationFormat>Экран (4:3)</PresentationFormat>
  <Paragraphs>67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Impact</vt:lpstr>
      <vt:lpstr>Times New Roman</vt:lpstr>
      <vt:lpstr>NewsPrint</vt:lpstr>
      <vt:lpstr>Виртуальная книжная выставка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Виртуальная книжная выставка</dc:title>
  <dc:creator>User</dc:creator>
  <cp:lastModifiedBy>Simon Kerby</cp:lastModifiedBy>
  <cp:revision>11</cp:revision>
  <dcterms:modified xsi:type="dcterms:W3CDTF">2020-05-27T01:58:34Z</dcterms:modified>
</cp:coreProperties>
</file>